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48"/>
    <p:restoredTop sz="94740"/>
  </p:normalViewPr>
  <p:slideViewPr>
    <p:cSldViewPr snapToGrid="0" snapToObjects="1">
      <p:cViewPr varScale="1">
        <p:scale>
          <a:sx n="117" d="100"/>
          <a:sy n="117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EFA6A7-A0C1-FC40-AF79-FBA3F47FAA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30E023-CCCA-4944-AB38-63004DD977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EAD50-B2D1-5748-BD12-6E93B3A541AF}" type="datetimeFigureOut">
              <a:rPr lang="en-US" smtClean="0"/>
              <a:t>2/21/19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38DF7A-E533-8745-874E-CF2F170AC4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3F949-26C0-0141-BEAE-337A1449D4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932FA-781D-614F-9310-FFCDBDE8E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91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2/21/19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err="1"/>
              <a:t>Anomly</a:t>
            </a:r>
            <a:r>
              <a:rPr lang="en-US" b="1" dirty="0"/>
              <a:t> detection with isolation forests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Which elements are few and different?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C6DE5-0AB1-C14B-ACDC-3E2AE7F8F351}"/>
              </a:ext>
            </a:extLst>
          </p:cNvPr>
          <p:cNvSpPr/>
          <p:nvPr/>
        </p:nvSpPr>
        <p:spPr>
          <a:xfrm>
            <a:off x="1523999" y="5054378"/>
            <a:ext cx="74131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Project link: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/msds689/blob/master/projects/</a:t>
            </a:r>
            <a:r>
              <a:rPr lang="en-US" dirty="0" err="1"/>
              <a:t>iforest</a:t>
            </a:r>
            <a:r>
              <a:rPr lang="en-US" dirty="0"/>
              <a:t>/</a:t>
            </a:r>
            <a:r>
              <a:rPr lang="en-US" dirty="0" err="1"/>
              <a:t>iforest.md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66434-72D7-7E45-9C97-2BC070628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path 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2359A-AEB8-D240-949A-B7DF8D0F4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Recursively count levels,</a:t>
            </a:r>
            <a:br>
              <a:rPr lang="en-US" dirty="0"/>
            </a:br>
            <a:r>
              <a:rPr lang="en-US" i="1" dirty="0"/>
              <a:t>e</a:t>
            </a:r>
            <a:r>
              <a:rPr lang="en-US" dirty="0"/>
              <a:t>, to node containing </a:t>
            </a:r>
            <a:r>
              <a:rPr lang="en-US" i="1" dirty="0"/>
              <a:t>x</a:t>
            </a:r>
          </a:p>
          <a:p>
            <a:r>
              <a:rPr lang="en-US" dirty="0"/>
              <a:t>If |X|&gt;1 for leaf, we need</a:t>
            </a:r>
            <a:br>
              <a:rPr lang="en-US"/>
            </a:br>
            <a:r>
              <a:rPr lang="en-US"/>
              <a:t>to estimate </a:t>
            </a:r>
            <a:r>
              <a:rPr lang="en-US" dirty="0"/>
              <a:t>depth using</a:t>
            </a:r>
            <a:br>
              <a:rPr lang="en-US" dirty="0"/>
            </a:br>
            <a:r>
              <a:rPr lang="en-US" dirty="0"/>
              <a:t>c(|X|) for samples X</a:t>
            </a:r>
            <a:br>
              <a:rPr lang="en-US" dirty="0"/>
            </a:br>
            <a:r>
              <a:rPr lang="en-US" dirty="0"/>
              <a:t>in leaf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D7F7D-4FA1-704A-AEC3-B5C15AA9E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779" y="1740694"/>
            <a:ext cx="65405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08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5EBC6-4BD2-BC44-A1AC-AF91420A6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01" y="365125"/>
            <a:ext cx="10847799" cy="1325563"/>
          </a:xfrm>
        </p:spPr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6806C-58D4-C149-BBDA-6F730B8C6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01" y="1805076"/>
            <a:ext cx="11155167" cy="4351338"/>
          </a:xfrm>
        </p:spPr>
        <p:txBody>
          <a:bodyPr/>
          <a:lstStyle/>
          <a:p>
            <a:r>
              <a:rPr lang="en-US" dirty="0"/>
              <a:t>Applications include detecting network attacks, financial fraud, unusual changes in stock prices or other </a:t>
            </a:r>
            <a:r>
              <a:rPr lang="en-US" dirty="0" err="1"/>
              <a:t>timeseries</a:t>
            </a:r>
            <a:r>
              <a:rPr lang="en-US" dirty="0"/>
              <a:t> / signals</a:t>
            </a:r>
          </a:p>
          <a:p>
            <a:r>
              <a:rPr lang="en-US" dirty="0"/>
              <a:t>Either focus on what’s normal and look for “</a:t>
            </a:r>
            <a:r>
              <a:rPr lang="en-US" dirty="0" err="1"/>
              <a:t>nonnormal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e.g., use kernel density estimates and look for elements &gt; 4 sigma</a:t>
            </a:r>
          </a:p>
          <a:p>
            <a:r>
              <a:rPr lang="en-US" dirty="0"/>
              <a:t>Or, focus on the unusual, which is what isolation forests do</a:t>
            </a:r>
          </a:p>
          <a:p>
            <a:pPr marL="0" indent="0">
              <a:buNone/>
            </a:pP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9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Random-split isolation in 1D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357" y="1380891"/>
            <a:ext cx="6781230" cy="49835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10DD53-0597-014E-987B-4AF683F9F22B}"/>
              </a:ext>
            </a:extLst>
          </p:cNvPr>
          <p:cNvSpPr txBox="1"/>
          <p:nvPr/>
        </p:nvSpPr>
        <p:spPr>
          <a:xfrm>
            <a:off x="838200" y="1690688"/>
            <a:ext cx="4142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isolate x takes many</a:t>
            </a:r>
            <a:br>
              <a:rPr lang="en-US" sz="2400" dirty="0"/>
            </a:br>
            <a:r>
              <a:rPr lang="en-US" sz="2400" dirty="0"/>
              <a:t>partitions (splits at a, b, 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leads to path length 3</a:t>
            </a:r>
          </a:p>
        </p:txBody>
      </p:sp>
    </p:spTree>
    <p:extLst>
      <p:ext uri="{BB962C8B-B14F-4D97-AF65-F5344CB8AC3E}">
        <p14:creationId xmlns:p14="http://schemas.microsoft.com/office/powerpoint/2010/main" val="1718583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split on feature w/high kurtosis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018" y="1793429"/>
            <a:ext cx="7811284" cy="267267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73" y="4568840"/>
            <a:ext cx="5163429" cy="12140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C23A8-5273-D448-8EBF-19E3A326E1F3}"/>
              </a:ext>
            </a:extLst>
          </p:cNvPr>
          <p:cNvSpPr/>
          <p:nvPr/>
        </p:nvSpPr>
        <p:spPr>
          <a:xfrm>
            <a:off x="838200" y="4582575"/>
            <a:ext cx="51030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“Anomalies are more susceptible to isolation and hence have short path lengths.” – Liu </a:t>
            </a:r>
            <a:r>
              <a:rPr lang="en-US" sz="2400" i="1" dirty="0"/>
              <a:t>et al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0814D1-EFC4-9A46-B922-FD1FD0906EF8}"/>
              </a:ext>
            </a:extLst>
          </p:cNvPr>
          <p:cNvSpPr/>
          <p:nvPr/>
        </p:nvSpPr>
        <p:spPr>
          <a:xfrm>
            <a:off x="838200" y="2580306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x has path length 1</a:t>
            </a:r>
          </a:p>
        </p:txBody>
      </p:sp>
    </p:spTree>
    <p:extLst>
      <p:ext uri="{BB962C8B-B14F-4D97-AF65-F5344CB8AC3E}">
        <p14:creationId xmlns:p14="http://schemas.microsoft.com/office/powerpoint/2010/main" val="182281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5FEE-5C59-BE45-BF0E-D718EA6F6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split isolation in 2D: [X1 X2]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BD14D4-651C-CB4C-B246-A11A3C6AF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619" y="2065104"/>
            <a:ext cx="2726619" cy="265292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CCF210-F767-F340-ACA1-14C31170BFD3}"/>
              </a:ext>
            </a:extLst>
          </p:cNvPr>
          <p:cNvSpPr/>
          <p:nvPr/>
        </p:nvSpPr>
        <p:spPr>
          <a:xfrm>
            <a:off x="71918" y="6311900"/>
            <a:ext cx="89316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Images: http://</a:t>
            </a:r>
            <a:r>
              <a:rPr lang="en-US" sz="1600" dirty="0" err="1"/>
              <a:t>www.ncsa.illinois.edu</a:t>
            </a:r>
            <a:r>
              <a:rPr lang="en-US" sz="1600" dirty="0"/>
              <a:t>/Conferences/LSST18/assets/pdfs/</a:t>
            </a:r>
            <a:r>
              <a:rPr lang="en-US" sz="1600" dirty="0" err="1"/>
              <a:t>hariri_forest.pdf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E0B58F-B435-2C45-B8B4-6EF1FD438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522" y="2065104"/>
            <a:ext cx="2741706" cy="26529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02FB9D-B984-834B-9473-E4B0F1EBD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197" y="2065104"/>
            <a:ext cx="2737416" cy="2657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215680-001A-0D45-B568-15F1859F7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0582" y="2046330"/>
            <a:ext cx="2733095" cy="26904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79AA3A-50DC-C847-A942-6E4C5BEBCB08}"/>
              </a:ext>
            </a:extLst>
          </p:cNvPr>
          <p:cNvSpPr txBox="1"/>
          <p:nvPr/>
        </p:nvSpPr>
        <p:spPr>
          <a:xfrm>
            <a:off x="1721531" y="47368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A0303-D75E-944B-8A45-23EA14ADF291}"/>
              </a:ext>
            </a:extLst>
          </p:cNvPr>
          <p:cNvSpPr txBox="1"/>
          <p:nvPr/>
        </p:nvSpPr>
        <p:spPr>
          <a:xfrm>
            <a:off x="124825" y="309216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A9DBE-39C7-4B4A-A929-744169CFBE2B}"/>
              </a:ext>
            </a:extLst>
          </p:cNvPr>
          <p:cNvSpPr txBox="1"/>
          <p:nvPr/>
        </p:nvSpPr>
        <p:spPr>
          <a:xfrm>
            <a:off x="4537751" y="47368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9F8DF6-37A0-6B4B-9D6C-B5D5B90F1270}"/>
              </a:ext>
            </a:extLst>
          </p:cNvPr>
          <p:cNvSpPr txBox="1"/>
          <p:nvPr/>
        </p:nvSpPr>
        <p:spPr>
          <a:xfrm>
            <a:off x="7328975" y="47368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8AEA3-EAC8-6E44-85E6-B25B53F76267}"/>
              </a:ext>
            </a:extLst>
          </p:cNvPr>
          <p:cNvSpPr txBox="1"/>
          <p:nvPr/>
        </p:nvSpPr>
        <p:spPr>
          <a:xfrm>
            <a:off x="10203732" y="47368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</p:spTree>
    <p:extLst>
      <p:ext uri="{BB962C8B-B14F-4D97-AF65-F5344CB8AC3E}">
        <p14:creationId xmlns:p14="http://schemas.microsoft.com/office/powerpoint/2010/main" val="229996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1FF99-4224-574D-8525-09BFBD0D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for multimodal</a:t>
            </a:r>
            <a:br>
              <a:rPr lang="en-US" dirty="0"/>
            </a:br>
            <a:r>
              <a:rPr lang="en-US" dirty="0"/>
              <a:t>data too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F7D38E-3BD9-BC4E-BF96-2655DDF9D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9859" y="274227"/>
            <a:ext cx="5388712" cy="5887369"/>
          </a:xfrm>
        </p:spPr>
      </p:pic>
    </p:spTree>
    <p:extLst>
      <p:ext uri="{BB962C8B-B14F-4D97-AF65-F5344CB8AC3E}">
        <p14:creationId xmlns:p14="http://schemas.microsoft.com/office/powerpoint/2010/main" val="1674468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A7BB-0588-944E-BEE3-FC266EB2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of isolation trees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18DA29-5E04-F944-8992-F18B5CE2F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2975" y="2396778"/>
            <a:ext cx="3567987" cy="35679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6E5A83-9F00-0148-A3B3-80F11225A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114" y="2396778"/>
            <a:ext cx="3522172" cy="35284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B8D5AD-C568-494E-B2CF-6EA5AAE9D008}"/>
              </a:ext>
            </a:extLst>
          </p:cNvPr>
          <p:cNvSpPr/>
          <p:nvPr/>
        </p:nvSpPr>
        <p:spPr>
          <a:xfrm>
            <a:off x="120238" y="6357404"/>
            <a:ext cx="53382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Images from Hariri et al: https://</a:t>
            </a:r>
            <a:r>
              <a:rPr lang="en-US" sz="1600" dirty="0" err="1"/>
              <a:t>arxiv.org</a:t>
            </a:r>
            <a:r>
              <a:rPr lang="en-US" sz="1600" dirty="0"/>
              <a:t>/abs/1811.02141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FDA393-5D75-E542-AB06-B34630ED628A}"/>
              </a:ext>
            </a:extLst>
          </p:cNvPr>
          <p:cNvSpPr txBox="1"/>
          <p:nvPr/>
        </p:nvSpPr>
        <p:spPr>
          <a:xfrm>
            <a:off x="7893471" y="592527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EA176-3F21-6C41-89F2-4B41C674196F}"/>
              </a:ext>
            </a:extLst>
          </p:cNvPr>
          <p:cNvSpPr txBox="1"/>
          <p:nvPr/>
        </p:nvSpPr>
        <p:spPr>
          <a:xfrm>
            <a:off x="3234072" y="5988072"/>
            <a:ext cx="65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C9A63B-8D49-914A-800B-C259BB651E9D}"/>
              </a:ext>
            </a:extLst>
          </p:cNvPr>
          <p:cNvSpPr txBox="1"/>
          <p:nvPr/>
        </p:nvSpPr>
        <p:spPr>
          <a:xfrm>
            <a:off x="838200" y="1369461"/>
            <a:ext cx="8505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Score for x is inversely related to depth of leaf containing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Average score across forest to get anomaly score</a:t>
            </a:r>
          </a:p>
        </p:txBody>
      </p:sp>
    </p:spTree>
    <p:extLst>
      <p:ext uri="{BB962C8B-B14F-4D97-AF65-F5344CB8AC3E}">
        <p14:creationId xmlns:p14="http://schemas.microsoft.com/office/powerpoint/2010/main" val="611938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E6A3-3E39-EF45-B0B6-726A1AFBC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5875"/>
            <a:ext cx="11225935" cy="1325563"/>
          </a:xfrm>
        </p:spPr>
        <p:txBody>
          <a:bodyPr/>
          <a:lstStyle/>
          <a:p>
            <a:r>
              <a:rPr lang="en-US" dirty="0"/>
              <a:t>Scoring: sigmoid on normalized path length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662409-BE77-0C40-A26D-C3A577829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0897" y="1432206"/>
            <a:ext cx="3055625" cy="12387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16796E-238B-EB4B-A6A8-561190F46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285" y="2771747"/>
            <a:ext cx="5290850" cy="1411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F670B-FDAA-2643-A66B-B532021C01DD}"/>
              </a:ext>
            </a:extLst>
          </p:cNvPr>
          <p:cNvSpPr txBox="1"/>
          <p:nvPr/>
        </p:nvSpPr>
        <p:spPr>
          <a:xfrm>
            <a:off x="7335508" y="4397278"/>
            <a:ext cx="4427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h(x) is path length to leaf with x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H(</a:t>
            </a:r>
            <a:r>
              <a:rPr lang="en-US" sz="2400" dirty="0" err="1"/>
              <a:t>i</a:t>
            </a:r>
            <a:r>
              <a:rPr lang="en-US" sz="2400" dirty="0"/>
              <a:t>) ~=</a:t>
            </a:r>
            <a:r>
              <a:rPr lang="en-US" sz="2400" i="1" dirty="0"/>
              <a:t> </a:t>
            </a:r>
            <a:r>
              <a:rPr lang="en-US" sz="2400" dirty="0"/>
              <a:t>ln(</a:t>
            </a:r>
            <a:r>
              <a:rPr lang="en-US" sz="2400" dirty="0" err="1"/>
              <a:t>i</a:t>
            </a:r>
            <a:r>
              <a:rPr lang="en-US" sz="2400" dirty="0"/>
              <a:t>) + 0.5772156649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55B462-BA07-5E46-8296-81FABBC69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29" y="1432206"/>
            <a:ext cx="6466114" cy="4766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8B5440-F97E-7C4C-9895-9E550AF65289}"/>
              </a:ext>
            </a:extLst>
          </p:cNvPr>
          <p:cNvSpPr txBox="1"/>
          <p:nvPr/>
        </p:nvSpPr>
        <p:spPr>
          <a:xfrm>
            <a:off x="2251900" y="6138451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Credit card data</a:t>
            </a:r>
          </a:p>
        </p:txBody>
      </p:sp>
    </p:spTree>
    <p:extLst>
      <p:ext uri="{BB962C8B-B14F-4D97-AF65-F5344CB8AC3E}">
        <p14:creationId xmlns:p14="http://schemas.microsoft.com/office/powerpoint/2010/main" val="1143009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1A4E-D1F5-8B4C-AFB1-9A0A5C14A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A3011-A87F-F846-A02D-22645AD3F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tiny subsample of all</a:t>
            </a:r>
            <a:br>
              <a:rPr lang="en-US" dirty="0"/>
            </a:br>
            <a:r>
              <a:rPr lang="en-US" dirty="0"/>
              <a:t>X training data, partition</a:t>
            </a:r>
            <a:br>
              <a:rPr lang="en-US" dirty="0"/>
            </a:br>
            <a:r>
              <a:rPr lang="en-US" dirty="0"/>
              <a:t>based upon random Xi</a:t>
            </a:r>
            <a:br>
              <a:rPr lang="en-US" dirty="0"/>
            </a:br>
            <a:r>
              <a:rPr lang="en-US" dirty="0"/>
              <a:t>feature and random split</a:t>
            </a:r>
            <a:br>
              <a:rPr lang="en-US" dirty="0"/>
            </a:br>
            <a:r>
              <a:rPr lang="en-US" dirty="0"/>
              <a:t>point between min(Xi) and</a:t>
            </a:r>
            <a:br>
              <a:rPr lang="en-US" dirty="0"/>
            </a:br>
            <a:r>
              <a:rPr lang="en-US" dirty="0"/>
              <a:t>max(Xi)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8CA07-6955-8F4F-B133-360E0FD59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729" y="365125"/>
            <a:ext cx="6269555" cy="59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89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026025B-F60A-BA40-B70B-C88196358DB1}" vid="{B56B3E15-7133-F841-A967-F63A8598A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211</TotalTime>
  <Words>208</Words>
  <Application>Microsoft Macintosh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Anomly detection with isolation forests</vt:lpstr>
      <vt:lpstr>Anomaly detection</vt:lpstr>
      <vt:lpstr>Random-split isolation in 1D</vt:lpstr>
      <vt:lpstr>Random split on feature w/high kurtosis</vt:lpstr>
      <vt:lpstr>Random split isolation in 2D: [X1 X2]</vt:lpstr>
      <vt:lpstr>Works for multimodal data too</vt:lpstr>
      <vt:lpstr>Forest of isolation trees</vt:lpstr>
      <vt:lpstr>Scoring: sigmoid on normalized path length</vt:lpstr>
      <vt:lpstr>Tree construction</vt:lpstr>
      <vt:lpstr>Computing path length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Anomly detection with isolation forests</dc:title>
  <dc:creator>Microsoft Office User</dc:creator>
  <cp:lastModifiedBy>Microsoft Office User</cp:lastModifiedBy>
  <cp:revision>32</cp:revision>
  <cp:lastPrinted>2019-01-31T20:27:55Z</cp:lastPrinted>
  <dcterms:created xsi:type="dcterms:W3CDTF">2019-01-31T17:24:19Z</dcterms:created>
  <dcterms:modified xsi:type="dcterms:W3CDTF">2019-02-21T21:53:07Z</dcterms:modified>
</cp:coreProperties>
</file>